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56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5" r:id="rId12"/>
    <p:sldId id="270" r:id="rId13"/>
    <p:sldId id="266" r:id="rId14"/>
    <p:sldId id="267" r:id="rId15"/>
    <p:sldId id="272" r:id="rId16"/>
    <p:sldId id="271" r:id="rId17"/>
    <p:sldId id="26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Xiaoyu" initials="JX" lastIdx="1" clrIdx="0">
    <p:extLst>
      <p:ext uri="{19B8F6BF-5375-455C-9EA6-DF929625EA0E}">
        <p15:presenceInfo xmlns:p15="http://schemas.microsoft.com/office/powerpoint/2012/main" userId="96f51e4701717f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2T13:35:40.518" idx="1">
    <p:pos x="6347" y="155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3A3A4-CFB0-454C-842D-6DD7C7ABB9D0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A5EE4-DEC2-4BED-A4A4-BAEAB3EA5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4C5D-DBFC-4EFF-9233-9DA70705D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4FB5D-2211-4F39-AE6C-76EF22CA5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41AE-E224-4FDD-8A30-0B0924BC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2EFBE-2986-436F-A64B-59109214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D648-7CD0-4B25-A619-AD9A5F41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6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B2E6-D01A-4AF2-866C-868B8FE9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FE6E6-713E-4AC8-9F0A-EC0F1AD11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CEA51-91A7-44B7-88D7-FCDD5FFB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E65E-5378-47C2-A15E-8CF3D0A3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445B-B7BC-4C69-89D5-957DC418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BBF03-C9D7-4F47-A880-EA065F189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EA978-A0A5-4A11-BE51-D67832485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D5FC2-4CD2-4398-8353-1A4CE0D8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7CB2-3002-4989-85BC-BA6E125B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F6CF9-538E-48EB-B6C2-53C3BCD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9033-FFA7-4E10-9E99-48D2EF7B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40B20-0158-4840-8B5A-65244366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A02D-3C32-45C3-87EF-C64CE012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E81F-CDA5-4529-B362-1700612E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33BB8-9245-4254-BA9B-0D5956AD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5B8-6D71-4DA8-B246-0B883A1E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80BB7-DD7B-44D5-B8EF-361ADC4D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B281-6FBC-450D-BC46-EDA04B9F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A053-4A67-48B7-BBA6-4CD9A57E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F100C-E198-4F31-9045-05056691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2700-52DD-4650-86FC-8E93335C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F621-A13D-473A-85C7-D393C3B50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0603B-D53E-405C-9C06-586C477BA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95779-97FD-416C-8DEF-1A9C5E6D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BF2A2-B7E8-4994-B318-4887F987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0407B-A222-46CB-AD8E-28E58545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3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FFB9-924D-4072-8F0F-92EB7EB2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BBDE9-D7F6-40B0-9BA0-98E871AF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89A43-3791-4BFA-A515-073ECF202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ED063-E40F-49BC-8254-1E37C5A63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B7593-DCBF-4252-AF71-A75FAE0E2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1BFFD-52E8-4B64-92C2-A85720CB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9559A-A03E-4C25-8455-C3E8114E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0C9F5-302E-415E-98C8-3439B7EF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1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6106-DDEE-4BA8-8493-AB3060C3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A8502-E8D1-4886-8FDA-675B8414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ED9D3-409D-464C-B022-D7A9B94B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0BB87-8C31-42C9-AECE-125E697F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9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DCF6F-590C-4FB6-85DC-93B858A6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4E8DE-93E7-4DCB-9A68-73831E0E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EFACF-ECBE-4949-93FD-EAEA9AA5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5CD-B9FC-4231-A227-7891ECD6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3B84-9C14-4EE0-8D73-2FA5FF03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C3211-3091-4EAD-AEC0-87B90F3C7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5792-5366-4DE5-9FF8-9716D562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CB8C-F66C-4BA2-AFCF-5E6B57DC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70EB1-AF40-4F70-B688-658956A4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9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A4A7-8772-4F9D-AEED-D0ED0471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EE48E-5D45-4F31-BFC1-DCFE7FCDA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B4BFD-758E-45DA-8BE1-F8E06E0DA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6D5B-46B7-41F0-A1E0-30BBDAE3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847E5-E4D2-4CF1-8F45-9784094B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9B4A9-FACA-4E98-B450-9CD05CC3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A7169-1839-423E-B7A6-8F6FAA11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C7AA5-38B9-436F-91CF-B92CCF3D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3A9D6-6569-4D8D-AA13-5CF72A44F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702E-752B-4C93-AC7D-0B32338A601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F8D-1742-4A5C-AEF9-B1AA3F11C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78E57-5D26-42C2-8E64-FB0C0B752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07986-CC85-4BB3-9D82-8F707C50B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2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Three-dimensional_sp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61A8-2435-4FF5-B08A-AA5281DB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E6C9-7B27-4CB2-8D5A-360EC4B9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50802-6DE8-4CC2-B951-3B3E8101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635"/>
            <a:ext cx="5257800" cy="5576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DMD: Introduction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array of mirrors that each pixel has two states: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Frame Rate: ~19kHz</a:t>
            </a:r>
          </a:p>
          <a:p>
            <a:pPr marL="0" indent="0">
              <a:buNone/>
            </a:pPr>
            <a:r>
              <a:rPr lang="en-US" dirty="0"/>
              <a:t>Pixel Number: 1024*768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8790-4CC5-44E3-8446-438F442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00" y="761529"/>
            <a:ext cx="5547669" cy="2896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B5E1A-E093-45F3-90A2-B46AB94C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52" y="3821199"/>
            <a:ext cx="3575163" cy="26813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5558F9-A7B6-4365-A892-E03E904DB957}"/>
              </a:ext>
            </a:extLst>
          </p:cNvPr>
          <p:cNvCxnSpPr>
            <a:cxnSpLocks/>
          </p:cNvCxnSpPr>
          <p:nvPr/>
        </p:nvCxnSpPr>
        <p:spPr>
          <a:xfrm flipV="1">
            <a:off x="2276475" y="2994422"/>
            <a:ext cx="1480201" cy="477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8830B-FFAC-4DE3-9C24-D8AAFFF477D2}"/>
              </a:ext>
            </a:extLst>
          </p:cNvPr>
          <p:cNvCxnSpPr>
            <a:cxnSpLocks/>
          </p:cNvCxnSpPr>
          <p:nvPr/>
        </p:nvCxnSpPr>
        <p:spPr>
          <a:xfrm>
            <a:off x="1162050" y="3211116"/>
            <a:ext cx="4310063" cy="28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7F57F-6E75-46F0-A01D-BCD0866B5DE7}"/>
              </a:ext>
            </a:extLst>
          </p:cNvPr>
          <p:cNvCxnSpPr>
            <a:cxnSpLocks/>
          </p:cNvCxnSpPr>
          <p:nvPr/>
        </p:nvCxnSpPr>
        <p:spPr>
          <a:xfrm>
            <a:off x="2328863" y="2992041"/>
            <a:ext cx="1427813" cy="479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377A0D-71F5-42E1-9784-63302A247661}"/>
              </a:ext>
            </a:extLst>
          </p:cNvPr>
          <p:cNvSpPr txBox="1"/>
          <p:nvPr/>
        </p:nvSpPr>
        <p:spPr>
          <a:xfrm>
            <a:off x="3770963" y="2943225"/>
            <a:ext cx="5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r>
              <a:rPr lang="en-US" altLang="zh-CN" dirty="0"/>
              <a:t>°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5FE5E-DB13-4DAC-B69E-4B0BBF8CB143}"/>
              </a:ext>
            </a:extLst>
          </p:cNvPr>
          <p:cNvSpPr txBox="1"/>
          <p:nvPr/>
        </p:nvSpPr>
        <p:spPr>
          <a:xfrm>
            <a:off x="3770963" y="3211116"/>
            <a:ext cx="5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r>
              <a:rPr lang="en-US" altLang="zh-CN" dirty="0"/>
              <a:t>°</a:t>
            </a:r>
            <a:endParaRPr lang="en-US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459B55-59DE-4269-B125-BBF38D536E81}"/>
              </a:ext>
            </a:extLst>
          </p:cNvPr>
          <p:cNvCxnSpPr/>
          <p:nvPr/>
        </p:nvCxnSpPr>
        <p:spPr>
          <a:xfrm rot="16200000" flipH="1">
            <a:off x="3421261" y="3183254"/>
            <a:ext cx="267891" cy="157163"/>
          </a:xfrm>
          <a:prstGeom prst="curvedConnector3">
            <a:avLst>
              <a:gd name="adj1" fmla="val 144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6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BC556-6B0E-4CE0-BDFB-496BB5B48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659"/>
            <a:ext cx="10515600" cy="5383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2.2 DMD in the image plane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Not efficient</a:t>
            </a:r>
          </a:p>
          <a:p>
            <a:pPr marL="0" indent="0">
              <a:buNone/>
            </a:pPr>
            <a:r>
              <a:rPr lang="en-US" dirty="0"/>
              <a:t>      To dynamically address a single site from an array of N sites, the efficiency is 1/N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Not able to fix aberrations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DMD in the Fourier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2EA5B-4438-4B7B-8C7E-2116A66F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8279"/>
            <a:ext cx="1945111" cy="1920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24137-73A8-4C10-9659-268195D2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569" y="292143"/>
            <a:ext cx="1945111" cy="19200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8EDF56-8C7A-41E8-8F18-E1D2DBA4D765}"/>
              </a:ext>
            </a:extLst>
          </p:cNvPr>
          <p:cNvCxnSpPr/>
          <p:nvPr/>
        </p:nvCxnSpPr>
        <p:spPr>
          <a:xfrm>
            <a:off x="8098087" y="1381072"/>
            <a:ext cx="97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2F8E4D-5197-4FB7-AD6D-398701FF44F8}"/>
              </a:ext>
            </a:extLst>
          </p:cNvPr>
          <p:cNvSpPr txBox="1"/>
          <p:nvPr/>
        </p:nvSpPr>
        <p:spPr>
          <a:xfrm>
            <a:off x="6687670" y="2317377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58F5E-1DE2-4E32-B5B7-B519B1DF923F}"/>
              </a:ext>
            </a:extLst>
          </p:cNvPr>
          <p:cNvSpPr txBox="1"/>
          <p:nvPr/>
        </p:nvSpPr>
        <p:spPr>
          <a:xfrm>
            <a:off x="9565340" y="2286000"/>
            <a:ext cx="145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Array</a:t>
            </a:r>
          </a:p>
        </p:txBody>
      </p:sp>
    </p:spTree>
    <p:extLst>
      <p:ext uri="{BB962C8B-B14F-4D97-AF65-F5344CB8AC3E}">
        <p14:creationId xmlns:p14="http://schemas.microsoft.com/office/powerpoint/2010/main" val="384538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81278-7C35-4382-92AB-31087DF9BC71}"/>
              </a:ext>
            </a:extLst>
          </p:cNvPr>
          <p:cNvSpPr txBox="1">
            <a:spLocks/>
          </p:cNvSpPr>
          <p:nvPr/>
        </p:nvSpPr>
        <p:spPr>
          <a:xfrm>
            <a:off x="295423" y="1631091"/>
            <a:ext cx="6305402" cy="4793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2.3 Limits of DMD in the Fourier plane: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Amplitude hologram</a:t>
            </a:r>
            <a:r>
              <a:rPr lang="en-US" dirty="0"/>
              <a:t>: Use +1 order in the diffraction pattern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(Each frequency component interfere constructively at 0</a:t>
            </a:r>
            <a:r>
              <a:rPr lang="en-US" baseline="30000" dirty="0"/>
              <a:t>th</a:t>
            </a:r>
            <a:r>
              <a:rPr lang="en-US" dirty="0"/>
              <a:t> order)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Binary Hologram</a:t>
            </a:r>
            <a:r>
              <a:rPr lang="en-US" dirty="0"/>
              <a:t>: Lose details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Efficiency: Theoretical limit 10%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38A89-A459-46A4-9BFC-6B877247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765" y="2663911"/>
            <a:ext cx="5520206" cy="219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E7A81-05CF-4029-B24B-263245D29939}"/>
              </a:ext>
            </a:extLst>
          </p:cNvPr>
          <p:cNvSpPr txBox="1"/>
          <p:nvPr/>
        </p:nvSpPr>
        <p:spPr>
          <a:xfrm>
            <a:off x="6767512" y="2207525"/>
            <a:ext cx="73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D9F34-E530-4D1A-BEEE-BF27BF9AEB3A}"/>
              </a:ext>
            </a:extLst>
          </p:cNvPr>
          <p:cNvSpPr txBox="1"/>
          <p:nvPr/>
        </p:nvSpPr>
        <p:spPr>
          <a:xfrm>
            <a:off x="10911016" y="1969013"/>
            <a:ext cx="107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</p:spTree>
    <p:extLst>
      <p:ext uri="{BB962C8B-B14F-4D97-AF65-F5344CB8AC3E}">
        <p14:creationId xmlns:p14="http://schemas.microsoft.com/office/powerpoint/2010/main" val="222312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2C4F-C010-4150-80D3-55FDB3D6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1159498"/>
            <a:ext cx="6204984" cy="4589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Addressing arbitrary points </a:t>
            </a:r>
          </a:p>
          <a:p>
            <a:pPr marL="0" indent="0">
              <a:buNone/>
            </a:pPr>
            <a:r>
              <a:rPr lang="en-US" sz="2400" dirty="0"/>
              <a:t>in the image plane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Algorithm: simply checking the contribution from each mirror pixel to the target image, set up a cut-off threshold.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EB687-549C-4EC7-8F66-B014FDCCD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1" b="7322"/>
          <a:stretch/>
        </p:blipFill>
        <p:spPr>
          <a:xfrm>
            <a:off x="7995762" y="2424576"/>
            <a:ext cx="4042409" cy="1863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09F5C-A737-4090-925E-A98553325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0" b="8662"/>
          <a:stretch/>
        </p:blipFill>
        <p:spPr>
          <a:xfrm>
            <a:off x="7995761" y="4354826"/>
            <a:ext cx="4042410" cy="1863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009D0-A75A-4C52-AB94-AAC9D87B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8" b="3393"/>
          <a:stretch/>
        </p:blipFill>
        <p:spPr>
          <a:xfrm>
            <a:off x="7948628" y="493613"/>
            <a:ext cx="4042409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C7A80-1DFB-4284-8AF1-2E5F9933684D}"/>
              </a:ext>
            </a:extLst>
          </p:cNvPr>
          <p:cNvSpPr txBox="1"/>
          <p:nvPr/>
        </p:nvSpPr>
        <p:spPr>
          <a:xfrm>
            <a:off x="781175" y="640081"/>
            <a:ext cx="6204984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CD227-214C-45B0-8C4F-AA7FD95A9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6" y="737435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3.2 Generating Flat-top beams in the target site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Brute approximation to binary values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Iterative method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Noise level: 3%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2AB08-C96A-4689-B8FA-1485B433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60" y="675941"/>
            <a:ext cx="4890807" cy="1724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A1B2E-E94D-4A1D-8CDA-E07D58EF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54" y="2828925"/>
            <a:ext cx="3440603" cy="3388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B89E0-91D1-464D-A718-EE6176FE6E95}"/>
              </a:ext>
            </a:extLst>
          </p:cNvPr>
          <p:cNvSpPr/>
          <p:nvPr/>
        </p:nvSpPr>
        <p:spPr>
          <a:xfrm>
            <a:off x="5977217" y="2460812"/>
            <a:ext cx="4099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Inherited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5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FCF9-7366-462E-97BA-99F3F2CC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56882"/>
            <a:ext cx="10842812" cy="6020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Dithering Algorithm: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Summary of the current dithering algorithm I'm using:</a:t>
            </a:r>
          </a:p>
          <a:p>
            <a:pPr marL="0" indent="0">
              <a:buNone/>
            </a:pPr>
            <a:r>
              <a:rPr lang="en-US" sz="1800" dirty="0"/>
              <a:t>(1) </a:t>
            </a:r>
            <a:r>
              <a:rPr lang="en-US" sz="1800" b="1" dirty="0">
                <a:solidFill>
                  <a:schemeClr val="accent1"/>
                </a:solidFill>
              </a:rPr>
              <a:t>Set the "target" image</a:t>
            </a:r>
            <a:r>
              <a:rPr lang="en-US" sz="1800" b="1" dirty="0"/>
              <a:t>, </a:t>
            </a:r>
            <a:r>
              <a:rPr lang="en-US" sz="1800" dirty="0"/>
              <a:t>which is the beam profile we want at the atom arrays.</a:t>
            </a:r>
          </a:p>
          <a:p>
            <a:pPr marL="0" indent="0">
              <a:buNone/>
            </a:pPr>
            <a:r>
              <a:rPr lang="en-US" sz="1800" dirty="0"/>
              <a:t>(2</a:t>
            </a:r>
            <a:r>
              <a:rPr lang="en-US" sz="1800" b="1" dirty="0"/>
              <a:t>) </a:t>
            </a:r>
            <a:r>
              <a:rPr lang="en-US" sz="1800" b="1" dirty="0">
                <a:solidFill>
                  <a:schemeClr val="accent1"/>
                </a:solidFill>
              </a:rPr>
              <a:t>Do an inverse Fourier transform on the target image </a:t>
            </a:r>
            <a:r>
              <a:rPr lang="en-US" sz="1800" dirty="0"/>
              <a:t>to get the corresponding hologram. The value of each pixel of the hologram H(</a:t>
            </a:r>
            <a:r>
              <a:rPr lang="en-US" sz="1800" dirty="0" err="1"/>
              <a:t>x,y</a:t>
            </a:r>
            <a:r>
              <a:rPr lang="en-US" sz="1800" dirty="0"/>
              <a:t>) is a complex number.</a:t>
            </a:r>
          </a:p>
          <a:p>
            <a:pPr marL="0" indent="0">
              <a:buNone/>
            </a:pPr>
            <a:r>
              <a:rPr lang="en-US" sz="1800" dirty="0"/>
              <a:t>(3</a:t>
            </a:r>
            <a:r>
              <a:rPr lang="en-US" sz="1800" dirty="0">
                <a:solidFill>
                  <a:schemeClr val="accent1"/>
                </a:solidFill>
              </a:rPr>
              <a:t>) </a:t>
            </a:r>
            <a:r>
              <a:rPr lang="en-US" sz="1800" b="1" dirty="0">
                <a:solidFill>
                  <a:schemeClr val="accent1"/>
                </a:solidFill>
              </a:rPr>
              <a:t>Take the real value of each hologram pixel</a:t>
            </a:r>
            <a:r>
              <a:rPr lang="en-US" sz="1800" b="1" dirty="0"/>
              <a:t>.</a:t>
            </a:r>
          </a:p>
          <a:p>
            <a:pPr marL="0" indent="0">
              <a:buNone/>
            </a:pPr>
            <a:r>
              <a:rPr lang="en-US" sz="1800" dirty="0"/>
              <a:t>(4) Set up a </a:t>
            </a:r>
            <a:r>
              <a:rPr lang="en-US" sz="1800" b="1" dirty="0">
                <a:solidFill>
                  <a:schemeClr val="accent1"/>
                </a:solidFill>
              </a:rPr>
              <a:t>cut-off </a:t>
            </a:r>
            <a:r>
              <a:rPr lang="en-US" sz="1800" dirty="0"/>
              <a:t>constant C1(0&lt;C1&lt;1, usually around 10^(-3)), divide the hologram pixels into two separate sets and do the following operation:</a:t>
            </a:r>
          </a:p>
          <a:p>
            <a:pPr marL="457200" lvl="1" indent="0">
              <a:buNone/>
            </a:pPr>
            <a:r>
              <a:rPr lang="en-US" sz="1600" dirty="0"/>
              <a:t>Set A: Abs[H(</a:t>
            </a:r>
            <a:r>
              <a:rPr lang="en-US" sz="1600" dirty="0" err="1"/>
              <a:t>x,y</a:t>
            </a:r>
            <a:r>
              <a:rPr lang="en-US" sz="1600" dirty="0"/>
              <a:t>)]&lt;C1. Set all pixels in this set to 0(off). Set B: Abs[H(</a:t>
            </a:r>
            <a:r>
              <a:rPr lang="en-US" sz="1600" dirty="0" err="1"/>
              <a:t>x,y</a:t>
            </a:r>
            <a:r>
              <a:rPr lang="en-US" sz="1600" dirty="0"/>
              <a:t>)]&gt;C1</a:t>
            </a:r>
            <a:r>
              <a:rPr lang="en-US" sz="1600" b="1" dirty="0"/>
              <a:t>. </a:t>
            </a:r>
            <a:r>
              <a:rPr lang="en-US" sz="1600" b="1" dirty="0">
                <a:solidFill>
                  <a:schemeClr val="accent1"/>
                </a:solidFill>
              </a:rPr>
              <a:t>Normalize </a:t>
            </a:r>
            <a:r>
              <a:rPr lang="en-US" sz="1600" dirty="0"/>
              <a:t>the values of pixels in this set to range[0,1].</a:t>
            </a:r>
          </a:p>
          <a:p>
            <a:pPr marL="0" indent="0">
              <a:buNone/>
            </a:pPr>
            <a:r>
              <a:rPr lang="en-US" sz="1800" dirty="0"/>
              <a:t>(5) Set up a cut-off constant C2(0&lt;C2&lt;1), divide the hologram pixels into two separate sets and do the following operation: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Set B1: H(</a:t>
            </a:r>
            <a:r>
              <a:rPr lang="en-US" sz="1600" b="1" dirty="0" err="1">
                <a:solidFill>
                  <a:schemeClr val="accent1"/>
                </a:solidFill>
              </a:rPr>
              <a:t>x,y</a:t>
            </a:r>
            <a:r>
              <a:rPr lang="en-US" sz="1600" b="1" dirty="0">
                <a:solidFill>
                  <a:schemeClr val="accent1"/>
                </a:solidFill>
              </a:rPr>
              <a:t>)&gt;C2. Set all pixels in this set to 1(on).</a:t>
            </a:r>
            <a:r>
              <a:rPr lang="en-US" sz="1600" b="1" dirty="0"/>
              <a:t> </a:t>
            </a:r>
            <a:r>
              <a:rPr lang="en-US" sz="1600" b="1" dirty="0">
                <a:solidFill>
                  <a:schemeClr val="accent1"/>
                </a:solidFill>
              </a:rPr>
              <a:t>Set B2: H(</a:t>
            </a:r>
            <a:r>
              <a:rPr lang="en-US" sz="1600" b="1" dirty="0" err="1">
                <a:solidFill>
                  <a:schemeClr val="accent1"/>
                </a:solidFill>
              </a:rPr>
              <a:t>x,y</a:t>
            </a:r>
            <a:r>
              <a:rPr lang="en-US" sz="1600" b="1" dirty="0">
                <a:solidFill>
                  <a:schemeClr val="accent1"/>
                </a:solidFill>
              </a:rPr>
              <a:t>)&lt;C2. </a:t>
            </a:r>
            <a:r>
              <a:rPr lang="en-US" sz="1600" dirty="0"/>
              <a:t>Re-assign the values of pixels in this set in a </a:t>
            </a:r>
            <a:r>
              <a:rPr lang="en-US" sz="1600" b="1" dirty="0">
                <a:solidFill>
                  <a:schemeClr val="accent1"/>
                </a:solidFill>
              </a:rPr>
              <a:t>probabilistic way: H'(</a:t>
            </a:r>
            <a:r>
              <a:rPr lang="en-US" sz="1600" b="1" dirty="0" err="1">
                <a:solidFill>
                  <a:schemeClr val="accent1"/>
                </a:solidFill>
              </a:rPr>
              <a:t>x,y</a:t>
            </a:r>
            <a:r>
              <a:rPr lang="en-US" sz="1600" b="1" dirty="0">
                <a:solidFill>
                  <a:schemeClr val="accent1"/>
                </a:solidFill>
              </a:rPr>
              <a:t>)~Bernoulli[C3*H(</a:t>
            </a:r>
            <a:r>
              <a:rPr lang="en-US" sz="1600" b="1" dirty="0" err="1">
                <a:solidFill>
                  <a:schemeClr val="accent1"/>
                </a:solidFill>
              </a:rPr>
              <a:t>x,y</a:t>
            </a:r>
            <a:r>
              <a:rPr lang="en-US" sz="1600" b="1" dirty="0">
                <a:solidFill>
                  <a:schemeClr val="accent1"/>
                </a:solidFill>
              </a:rPr>
              <a:t>)]. </a:t>
            </a:r>
            <a:r>
              <a:rPr lang="en-US" sz="1600" dirty="0"/>
              <a:t>C3 is a constant. H'(</a:t>
            </a:r>
            <a:r>
              <a:rPr lang="en-US" sz="1600" dirty="0" err="1"/>
              <a:t>x,y</a:t>
            </a:r>
            <a:r>
              <a:rPr lang="en-US" sz="1600" dirty="0"/>
              <a:t>) is the newly assigned value. H(</a:t>
            </a:r>
            <a:r>
              <a:rPr lang="en-US" sz="1600" dirty="0" err="1"/>
              <a:t>x,y</a:t>
            </a:r>
            <a:r>
              <a:rPr lang="en-US" sz="1600" dirty="0"/>
              <a:t>) is the original value of this pixel with range[0, C2).</a:t>
            </a:r>
          </a:p>
          <a:p>
            <a:pPr marL="0" indent="0">
              <a:buNone/>
            </a:pPr>
            <a:r>
              <a:rPr lang="en-US" sz="1800" dirty="0"/>
              <a:t>(6) We now have the hologram generated. </a:t>
            </a:r>
            <a:r>
              <a:rPr lang="en-US" sz="1800" b="1" dirty="0">
                <a:solidFill>
                  <a:schemeClr val="accent1"/>
                </a:solidFill>
              </a:rPr>
              <a:t>Do a Fourier transform of the hologram to get the corresponding image.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680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60ED5-A7A0-47E8-9C04-3E44E52A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3" y="643467"/>
            <a:ext cx="3853156" cy="247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936AA-D290-449E-876C-83CF9539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96" y="3831586"/>
            <a:ext cx="3854945" cy="2332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09658-CF6F-4F08-B486-B6907FF7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224" y="650497"/>
            <a:ext cx="5613164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95AD4-4100-46CF-A38C-E7585EF37A3B}"/>
              </a:ext>
            </a:extLst>
          </p:cNvPr>
          <p:cNvSpPr txBox="1"/>
          <p:nvPr/>
        </p:nvSpPr>
        <p:spPr>
          <a:xfrm>
            <a:off x="5073669" y="650497"/>
            <a:ext cx="3319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Dithering Algorithm</a:t>
            </a:r>
          </a:p>
          <a:p>
            <a:endParaRPr lang="en-US" sz="2800" b="1" dirty="0"/>
          </a:p>
          <a:p>
            <a:r>
              <a:rPr lang="en-US" sz="2800" b="1" dirty="0"/>
              <a:t>Noise level of 0.1%</a:t>
            </a:r>
          </a:p>
        </p:txBody>
      </p:sp>
    </p:spTree>
    <p:extLst>
      <p:ext uri="{BB962C8B-B14F-4D97-AF65-F5344CB8AC3E}">
        <p14:creationId xmlns:p14="http://schemas.microsoft.com/office/powerpoint/2010/main" val="235433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6AC8-5A60-47F2-8C12-7EC2488C2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353"/>
            <a:ext cx="10515600" cy="5504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Concerns: Low filling factor reduces efficiency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Solution: Use a diffractive element in front of the DMD to increase filling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Energy efficiency: 3.5%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121F-06D8-4428-8D18-2A6B5557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283" y="2847688"/>
            <a:ext cx="5520206" cy="2194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D74B3-6037-45D1-A10D-79F6AD737976}"/>
              </a:ext>
            </a:extLst>
          </p:cNvPr>
          <p:cNvSpPr txBox="1"/>
          <p:nvPr/>
        </p:nvSpPr>
        <p:spPr>
          <a:xfrm>
            <a:off x="5356412" y="2487706"/>
            <a:ext cx="11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C96BB-AE14-4B94-A6A5-3C8F9A3E1632}"/>
              </a:ext>
            </a:extLst>
          </p:cNvPr>
          <p:cNvSpPr/>
          <p:nvPr/>
        </p:nvSpPr>
        <p:spPr>
          <a:xfrm>
            <a:off x="4513728" y="2985246"/>
            <a:ext cx="313765" cy="17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7707-DB2B-4B6E-BAE5-EE6D7DB41711}"/>
              </a:ext>
            </a:extLst>
          </p:cNvPr>
          <p:cNvSpPr txBox="1"/>
          <p:nvPr/>
        </p:nvSpPr>
        <p:spPr>
          <a:xfrm>
            <a:off x="4101353" y="2349206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Diffractive Element</a:t>
            </a:r>
          </a:p>
        </p:txBody>
      </p:sp>
    </p:spTree>
    <p:extLst>
      <p:ext uri="{BB962C8B-B14F-4D97-AF65-F5344CB8AC3E}">
        <p14:creationId xmlns:p14="http://schemas.microsoft.com/office/powerpoint/2010/main" val="107046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1533-ABD5-4277-88E8-377AAA12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953"/>
            <a:ext cx="10515600" cy="5657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work: setting up a test system.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919130-82D3-40BC-99FB-1DC1BFD6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72" y="1567291"/>
            <a:ext cx="3428332" cy="4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18BF1-0E7E-4D1E-A1FF-3C752F36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09" y="1567291"/>
            <a:ext cx="4512373" cy="42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E43F23-1B50-48B7-9822-39A2EF721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212" y="1456765"/>
            <a:ext cx="9144000" cy="4397188"/>
          </a:xfrm>
        </p:spPr>
        <p:txBody>
          <a:bodyPr/>
          <a:lstStyle/>
          <a:p>
            <a:r>
              <a:rPr lang="en-US" sz="3200" dirty="0"/>
              <a:t>Beam Shaping with Digital Mirror Devices(DMD)</a:t>
            </a:r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</a:t>
            </a:r>
          </a:p>
          <a:p>
            <a:r>
              <a:rPr lang="en-US" dirty="0"/>
              <a:t>                                                   Xiaoyu Jiang</a:t>
            </a:r>
          </a:p>
          <a:p>
            <a:r>
              <a:rPr lang="en-US" dirty="0"/>
              <a:t>                                                                              2018/11/12</a:t>
            </a:r>
          </a:p>
        </p:txBody>
      </p:sp>
    </p:spTree>
    <p:extLst>
      <p:ext uri="{BB962C8B-B14F-4D97-AF65-F5344CB8AC3E}">
        <p14:creationId xmlns:p14="http://schemas.microsoft.com/office/powerpoint/2010/main" val="171389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3F90-ADAF-4D12-97D8-3532F364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703589"/>
            <a:ext cx="10515600" cy="54508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Motivation:</a:t>
            </a:r>
            <a:r>
              <a:rPr lang="en-US" dirty="0"/>
              <a:t> We want to address individual atoms in our qubit array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Current Scheme</a:t>
            </a:r>
            <a:r>
              <a:rPr lang="en-US" dirty="0"/>
              <a:t>: Single site addressing is performed with a 2D AOM scanner.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holography for addressing:</a:t>
            </a:r>
            <a:r>
              <a:rPr lang="en-US" dirty="0"/>
              <a:t> To achieve multiple site addressing simultaneously.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DMD</a:t>
            </a:r>
            <a:r>
              <a:rPr lang="en-US" dirty="0"/>
              <a:t>: Fast frame rate( 19kHz)</a:t>
            </a:r>
          </a:p>
        </p:txBody>
      </p:sp>
    </p:spTree>
    <p:extLst>
      <p:ext uri="{BB962C8B-B14F-4D97-AF65-F5344CB8AC3E}">
        <p14:creationId xmlns:p14="http://schemas.microsoft.com/office/powerpoint/2010/main" val="329793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5620-4DF7-4B93-A707-B059E9F2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3729"/>
            <a:ext cx="10515600" cy="54732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the talk: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Quick review of Fourier optics and Holography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Brief introduction to DMD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My current work </a:t>
            </a:r>
          </a:p>
        </p:txBody>
      </p:sp>
    </p:spTree>
    <p:extLst>
      <p:ext uri="{BB962C8B-B14F-4D97-AF65-F5344CB8AC3E}">
        <p14:creationId xmlns:p14="http://schemas.microsoft.com/office/powerpoint/2010/main" val="1576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9F232-1DCB-4040-B28D-27CF513CC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3764"/>
                <a:ext cx="10515600" cy="60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1.1</a:t>
                </a:r>
              </a:p>
              <a:p>
                <a:pPr marL="0" indent="0">
                  <a:buNone/>
                </a:pPr>
                <a:r>
                  <a:rPr lang="en-US" dirty="0"/>
                  <a:t>“The amplitude distribution in the </a:t>
                </a:r>
                <a:r>
                  <a:rPr lang="en-US" dirty="0">
                    <a:solidFill>
                      <a:srgbClr val="FF0000"/>
                    </a:solidFill>
                  </a:rPr>
                  <a:t>image plane </a:t>
                </a:r>
                <a:r>
                  <a:rPr lang="en-US" dirty="0"/>
                  <a:t>is the </a:t>
                </a:r>
                <a:r>
                  <a:rPr lang="en-US" dirty="0">
                    <a:solidFill>
                      <a:schemeClr val="accent6"/>
                    </a:solidFill>
                  </a:rPr>
                  <a:t>Fourier transform </a:t>
                </a:r>
                <a:r>
                  <a:rPr lang="en-US" dirty="0"/>
                  <a:t>of the transmission function in the </a:t>
                </a:r>
                <a:r>
                  <a:rPr lang="en-US" dirty="0">
                    <a:solidFill>
                      <a:schemeClr val="accent1"/>
                    </a:solidFill>
                  </a:rPr>
                  <a:t>Fourier plane</a:t>
                </a:r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Huygens Principle: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Paraxial Approximation: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Fraunhofer Diffraction:</a:t>
                </a:r>
              </a:p>
              <a:p>
                <a:pPr marL="0" indent="0">
                  <a:buNone/>
                </a:pPr>
                <a:r>
                  <a:rPr lang="en-US" dirty="0"/>
                  <a:t>Diffraction pattern </a:t>
                </a:r>
                <a:r>
                  <a:rPr lang="en-US" b="1" dirty="0">
                    <a:solidFill>
                      <a:schemeClr val="accent5"/>
                    </a:solidFill>
                  </a:rPr>
                  <a:t>only depend on angles </a:t>
                </a:r>
                <a:r>
                  <a:rPr lang="en-US" dirty="0"/>
                  <a:t>of diffracted light leaving the screen, i.e. only dependent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9F232-1DCB-4040-B28D-27CF513CC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3764"/>
                <a:ext cx="10515600" cy="6091518"/>
              </a:xfrm>
              <a:blipFill>
                <a:blip r:embed="rId2"/>
                <a:stretch>
                  <a:fillRect l="-1217" t="-1600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447CB35-1D25-4F29-AA98-1DD1FF3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9" y="1551877"/>
            <a:ext cx="2884076" cy="326118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17B671F-4C10-4A57-88F8-9535872794EF}"/>
              </a:ext>
            </a:extLst>
          </p:cNvPr>
          <p:cNvSpPr/>
          <p:nvPr/>
        </p:nvSpPr>
        <p:spPr>
          <a:xfrm>
            <a:off x="6060141" y="2850776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675C2-DB15-477B-8F1F-486642050731}"/>
              </a:ext>
            </a:extLst>
          </p:cNvPr>
          <p:cNvSpPr txBox="1"/>
          <p:nvPr/>
        </p:nvSpPr>
        <p:spPr>
          <a:xfrm>
            <a:off x="8464194" y="20206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E69D15-48F2-47F0-BF4A-EDBC45795279}"/>
              </a:ext>
            </a:extLst>
          </p:cNvPr>
          <p:cNvSpPr/>
          <p:nvPr/>
        </p:nvSpPr>
        <p:spPr>
          <a:xfrm>
            <a:off x="8269941" y="2321859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F6B23C-2F9E-41C9-9FF4-7E0E24C2D1A0}"/>
              </a:ext>
            </a:extLst>
          </p:cNvPr>
          <p:cNvSpPr/>
          <p:nvPr/>
        </p:nvSpPr>
        <p:spPr>
          <a:xfrm>
            <a:off x="6060140" y="3727299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E05E85-EA0E-42C8-A268-F0107353D5A6}"/>
              </a:ext>
            </a:extLst>
          </p:cNvPr>
          <p:cNvSpPr/>
          <p:nvPr/>
        </p:nvSpPr>
        <p:spPr>
          <a:xfrm>
            <a:off x="6060140" y="3393141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B60D2D-71B3-47A8-BEDA-E68A0865322B}"/>
              </a:ext>
            </a:extLst>
          </p:cNvPr>
          <p:cNvSpPr/>
          <p:nvPr/>
        </p:nvSpPr>
        <p:spPr>
          <a:xfrm>
            <a:off x="6060140" y="3110752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6F6C6D-AB12-49C8-969A-6D83E123FE34}"/>
              </a:ext>
            </a:extLst>
          </p:cNvPr>
          <p:cNvSpPr/>
          <p:nvPr/>
        </p:nvSpPr>
        <p:spPr>
          <a:xfrm>
            <a:off x="6060141" y="2590800"/>
            <a:ext cx="71717" cy="7171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4D1C7-0AFA-4B68-94EC-BE8E0E67D104}"/>
              </a:ext>
            </a:extLst>
          </p:cNvPr>
          <p:cNvSpPr/>
          <p:nvPr/>
        </p:nvSpPr>
        <p:spPr>
          <a:xfrm>
            <a:off x="8352676" y="1833563"/>
            <a:ext cx="45719" cy="2824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E8CB14-1721-463B-9A04-2691C53E099C}"/>
                  </a:ext>
                </a:extLst>
              </p:cNvPr>
              <p:cNvSpPr txBox="1"/>
              <p:nvPr/>
            </p:nvSpPr>
            <p:spPr>
              <a:xfrm>
                <a:off x="5245895" y="4490374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E8CB14-1721-463B-9A04-2691C53E0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95" y="4490374"/>
                <a:ext cx="590550" cy="375039"/>
              </a:xfrm>
              <a:prstGeom prst="rect">
                <a:avLst/>
              </a:prstGeom>
              <a:blipFill>
                <a:blip r:embed="rId4"/>
                <a:stretch>
                  <a:fillRect t="-4918" r="-6979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9B51D8-9DB4-45C7-966D-0B26BF16FAE3}"/>
                  </a:ext>
                </a:extLst>
              </p:cNvPr>
              <p:cNvSpPr txBox="1"/>
              <p:nvPr/>
            </p:nvSpPr>
            <p:spPr>
              <a:xfrm>
                <a:off x="6172200" y="4466329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9B51D8-9DB4-45C7-966D-0B26BF16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466329"/>
                <a:ext cx="590550" cy="375039"/>
              </a:xfrm>
              <a:prstGeom prst="rect">
                <a:avLst/>
              </a:prstGeom>
              <a:blipFill>
                <a:blip r:embed="rId5"/>
                <a:stretch>
                  <a:fillRect t="-4918" r="-677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8247B-888F-4448-9D7B-4D7A3B7F862E}"/>
                  </a:ext>
                </a:extLst>
              </p:cNvPr>
              <p:cNvSpPr txBox="1"/>
              <p:nvPr/>
            </p:nvSpPr>
            <p:spPr>
              <a:xfrm>
                <a:off x="8409413" y="4466329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8247B-888F-4448-9D7B-4D7A3B7F8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413" y="4466329"/>
                <a:ext cx="590550" cy="375039"/>
              </a:xfrm>
              <a:prstGeom prst="rect">
                <a:avLst/>
              </a:prstGeom>
              <a:blipFill>
                <a:blip r:embed="rId6"/>
                <a:stretch>
                  <a:fillRect t="-4918" r="-6804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06D298-9360-411B-A749-011CA2F1E898}"/>
              </a:ext>
            </a:extLst>
          </p:cNvPr>
          <p:cNvCxnSpPr/>
          <p:nvPr/>
        </p:nvCxnSpPr>
        <p:spPr>
          <a:xfrm>
            <a:off x="6443382" y="1781835"/>
            <a:ext cx="3653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78365-1AC2-4E84-9CE8-24276B537AEC}"/>
              </a:ext>
            </a:extLst>
          </p:cNvPr>
          <p:cNvSpPr txBox="1"/>
          <p:nvPr/>
        </p:nvSpPr>
        <p:spPr>
          <a:xfrm>
            <a:off x="10878671" y="4939553"/>
            <a:ext cx="27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9CDE1A-8179-435F-8E8A-E13A978CE8F1}"/>
                  </a:ext>
                </a:extLst>
              </p:cNvPr>
              <p:cNvSpPr txBox="1"/>
              <p:nvPr/>
            </p:nvSpPr>
            <p:spPr>
              <a:xfrm>
                <a:off x="4896329" y="4813799"/>
                <a:ext cx="3025589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9CDE1A-8179-435F-8E8A-E13A978CE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329" y="4813799"/>
                <a:ext cx="3025589" cy="375039"/>
              </a:xfrm>
              <a:prstGeom prst="rect">
                <a:avLst/>
              </a:prstGeom>
              <a:blipFill>
                <a:blip r:embed="rId7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8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07C740-51AF-4C95-BEFA-557EC50C7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187" y="266863"/>
                <a:ext cx="10515600" cy="64252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Typical Fourier Imaging system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Lights leaving the screen with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focused on point(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fsin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fsin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on the image plane.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de-composite the light leaving the screen into plane waves with different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vectors. Each plane wave will correspond to a point on the image plane. </a:t>
                </a:r>
              </a:p>
              <a:p>
                <a:pPr marL="0" indent="0">
                  <a:buNone/>
                </a:pPr>
                <a:r>
                  <a:rPr lang="en-US" dirty="0"/>
                  <a:t>Mathematically this is a Fourier transform</a:t>
                </a:r>
              </a:p>
              <a:p>
                <a:pPr marL="0" indent="0">
                  <a:buNone/>
                </a:pPr>
                <a:r>
                  <a:rPr lang="en-US" dirty="0"/>
                  <a:t>In many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07C740-51AF-4C95-BEFA-557EC50C7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187" y="266863"/>
                <a:ext cx="10515600" cy="6425289"/>
              </a:xfrm>
              <a:blipFill>
                <a:blip r:embed="rId2"/>
                <a:stretch>
                  <a:fillRect l="-115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67386E-CEAD-49EA-8B1C-0A591D3F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06" y="266863"/>
            <a:ext cx="4301694" cy="2981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F50D3-7DC2-4CE8-A15E-13E54F5525BC}"/>
              </a:ext>
            </a:extLst>
          </p:cNvPr>
          <p:cNvSpPr txBox="1"/>
          <p:nvPr/>
        </p:nvSpPr>
        <p:spPr>
          <a:xfrm>
            <a:off x="8920163" y="652504"/>
            <a:ext cx="1081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screen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1C057A-E04B-4A96-8FB4-81A5322D5CE7}"/>
              </a:ext>
            </a:extLst>
          </p:cNvPr>
          <p:cNvGrpSpPr/>
          <p:nvPr/>
        </p:nvGrpSpPr>
        <p:grpSpPr>
          <a:xfrm>
            <a:off x="7760495" y="2868807"/>
            <a:ext cx="3797405" cy="944547"/>
            <a:chOff x="7760495" y="2868807"/>
            <a:chExt cx="3797405" cy="9445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2228264-4263-4DE2-8186-35C674E108F5}"/>
                    </a:ext>
                  </a:extLst>
                </p:cNvPr>
                <p:cNvSpPr txBox="1"/>
                <p:nvPr/>
              </p:nvSpPr>
              <p:spPr>
                <a:xfrm>
                  <a:off x="7760495" y="2892852"/>
                  <a:ext cx="590550" cy="3750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2228264-4263-4DE2-8186-35C674E10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495" y="2892852"/>
                  <a:ext cx="590550" cy="375039"/>
                </a:xfrm>
                <a:prstGeom prst="rect">
                  <a:avLst/>
                </a:prstGeom>
                <a:blipFill>
                  <a:blip r:embed="rId4"/>
                  <a:stretch>
                    <a:fillRect t="-4918" r="-6804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15FE45-8244-477E-B41B-6B1024715415}"/>
                    </a:ext>
                  </a:extLst>
                </p:cNvPr>
                <p:cNvSpPr txBox="1"/>
                <p:nvPr/>
              </p:nvSpPr>
              <p:spPr>
                <a:xfrm>
                  <a:off x="9182100" y="2868807"/>
                  <a:ext cx="590550" cy="3750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15FE45-8244-477E-B41B-6B1024715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100" y="2868807"/>
                  <a:ext cx="590550" cy="375039"/>
                </a:xfrm>
                <a:prstGeom prst="rect">
                  <a:avLst/>
                </a:prstGeom>
                <a:blipFill>
                  <a:blip r:embed="rId5"/>
                  <a:stretch>
                    <a:fillRect t="-4918" r="-6701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78AF89-DC42-4AC2-B7A8-D5822AFCBDA3}"/>
                    </a:ext>
                  </a:extLst>
                </p:cNvPr>
                <p:cNvSpPr txBox="1"/>
                <p:nvPr/>
              </p:nvSpPr>
              <p:spPr>
                <a:xfrm>
                  <a:off x="10491787" y="2868807"/>
                  <a:ext cx="590550" cy="3750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78AF89-DC42-4AC2-B7A8-D5822AFCB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787" y="2868807"/>
                  <a:ext cx="590550" cy="375039"/>
                </a:xfrm>
                <a:prstGeom prst="rect">
                  <a:avLst/>
                </a:prstGeom>
                <a:blipFill>
                  <a:blip r:embed="rId6"/>
                  <a:stretch>
                    <a:fillRect t="-4918" r="-6804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95E2F0-D091-4EB2-98DE-856BC9E75AA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2" y="3102018"/>
              <a:ext cx="70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CF0DA4-B8E9-4499-9A08-E78F97BA91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875" y="3121883"/>
              <a:ext cx="442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3F5601-C154-4401-9D77-C529603C671A}"/>
                </a:ext>
              </a:extLst>
            </p:cNvPr>
            <p:cNvSpPr txBox="1"/>
            <p:nvPr/>
          </p:nvSpPr>
          <p:spPr>
            <a:xfrm>
              <a:off x="9842366" y="3228579"/>
              <a:ext cx="17155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1"/>
                  </a:solidFill>
                </a:rPr>
                <a:t>Fraun</a:t>
              </a:r>
              <a:r>
                <a:rPr lang="en-US" sz="1600" dirty="0">
                  <a:solidFill>
                    <a:schemeClr val="accent1"/>
                  </a:solidFill>
                </a:rPr>
                <a:t>. Diffraction/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Fourier Transform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8088E0-9229-472F-BCF0-33FCE7D618E1}"/>
                </a:ext>
              </a:extLst>
            </p:cNvPr>
            <p:cNvSpPr txBox="1"/>
            <p:nvPr/>
          </p:nvSpPr>
          <p:spPr>
            <a:xfrm>
              <a:off x="7944194" y="3253871"/>
              <a:ext cx="1699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Spatial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27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C190F-A6F4-4F7C-8C75-819398A2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5910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Cosine grating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B86D6-87B2-42C1-B1C1-AB3AA09FB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606">
            <a:off x="7085717" y="596053"/>
            <a:ext cx="3596614" cy="3138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575F22-2477-4A06-8814-328651D4B4A1}"/>
                  </a:ext>
                </a:extLst>
              </p:cNvPr>
              <p:cNvSpPr txBox="1"/>
              <p:nvPr/>
            </p:nvSpPr>
            <p:spPr>
              <a:xfrm>
                <a:off x="6583015" y="3128628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575F22-2477-4A06-8814-328651D4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15" y="3128628"/>
                <a:ext cx="590550" cy="375039"/>
              </a:xfrm>
              <a:prstGeom prst="rect">
                <a:avLst/>
              </a:prstGeom>
              <a:blipFill>
                <a:blip r:embed="rId3"/>
                <a:stretch>
                  <a:fillRect t="-4839" r="-3092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CA9B8E-6AD5-47E8-A6F8-6B400C45B52A}"/>
                  </a:ext>
                </a:extLst>
              </p:cNvPr>
              <p:cNvSpPr txBox="1"/>
              <p:nvPr/>
            </p:nvSpPr>
            <p:spPr>
              <a:xfrm>
                <a:off x="7494494" y="3128629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CA9B8E-6AD5-47E8-A6F8-6B400C45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94" y="3128629"/>
                <a:ext cx="590550" cy="375039"/>
              </a:xfrm>
              <a:prstGeom prst="rect">
                <a:avLst/>
              </a:prstGeom>
              <a:blipFill>
                <a:blip r:embed="rId4"/>
                <a:stretch>
                  <a:fillRect t="-4839" r="-2989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27155-7098-4A7D-B63C-78D542F95873}"/>
                  </a:ext>
                </a:extLst>
              </p:cNvPr>
              <p:cNvSpPr txBox="1"/>
              <p:nvPr/>
            </p:nvSpPr>
            <p:spPr>
              <a:xfrm>
                <a:off x="9977114" y="3527713"/>
                <a:ext cx="59055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27155-7098-4A7D-B63C-78D542F9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114" y="3527713"/>
                <a:ext cx="590550" cy="375039"/>
              </a:xfrm>
              <a:prstGeom prst="rect">
                <a:avLst/>
              </a:prstGeom>
              <a:blipFill>
                <a:blip r:embed="rId5"/>
                <a:stretch>
                  <a:fillRect t="-4918" r="-3092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A6060B-E8D6-46EE-AC5F-EBE5178A4A16}"/>
                  </a:ext>
                </a:extLst>
              </p:cNvPr>
              <p:cNvSpPr txBox="1"/>
              <p:nvPr/>
            </p:nvSpPr>
            <p:spPr>
              <a:xfrm>
                <a:off x="1129971" y="1693331"/>
                <a:ext cx="5284276" cy="3571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a screen with transmission function: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r>
                  <a:rPr lang="en-US" sz="2000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     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A6060B-E8D6-46EE-AC5F-EBE5178A4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1" y="1693331"/>
                <a:ext cx="5284276" cy="3571683"/>
              </a:xfrm>
              <a:prstGeom prst="rect">
                <a:avLst/>
              </a:prstGeom>
              <a:blipFill>
                <a:blip r:embed="rId6"/>
                <a:stretch>
                  <a:fillRect l="-1153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72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7CF0-FB48-4997-9DB8-900A5727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22" y="452898"/>
            <a:ext cx="10515600" cy="658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Analogy between FTs in optics and electronics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D62D9-0958-4BFB-B9CA-88AD21B7A1FF}"/>
              </a:ext>
            </a:extLst>
          </p:cNvPr>
          <p:cNvSpPr txBox="1"/>
          <p:nvPr/>
        </p:nvSpPr>
        <p:spPr>
          <a:xfrm>
            <a:off x="752122" y="1419951"/>
            <a:ext cx="24431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 Wave: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00BE-B2A2-4BEE-A91F-7DABCB05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1" y="2036806"/>
            <a:ext cx="4502723" cy="2784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7C182-3255-4EE6-9C11-DF048061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60" y="5297075"/>
            <a:ext cx="2624678" cy="843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AA95EB-7D44-421A-AC8B-7AD5099F94CA}"/>
              </a:ext>
            </a:extLst>
          </p:cNvPr>
          <p:cNvSpPr txBox="1"/>
          <p:nvPr/>
        </p:nvSpPr>
        <p:spPr>
          <a:xfrm>
            <a:off x="6834433" y="1338606"/>
            <a:ext cx="360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Diffraction grating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61ADD-2812-4228-80F0-B54FAE1D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433" y="1923068"/>
            <a:ext cx="2763370" cy="954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FD689-7183-46D1-B7C3-27EF0A77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99" y="4956109"/>
            <a:ext cx="4303385" cy="886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AC372-8B97-428F-9EF4-206E6552A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874" y="2877607"/>
            <a:ext cx="2624678" cy="1979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A58C48-D220-4019-AF13-546150C07BC5}"/>
              </a:ext>
            </a:extLst>
          </p:cNvPr>
          <p:cNvSpPr txBox="1"/>
          <p:nvPr/>
        </p:nvSpPr>
        <p:spPr>
          <a:xfrm>
            <a:off x="7395329" y="4468305"/>
            <a:ext cx="3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3CDDE-D74B-47F5-A63A-B67128206FC1}"/>
              </a:ext>
            </a:extLst>
          </p:cNvPr>
          <p:cNvSpPr txBox="1"/>
          <p:nvPr/>
        </p:nvSpPr>
        <p:spPr>
          <a:xfrm>
            <a:off x="8220172" y="4468305"/>
            <a:ext cx="70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U(x)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D70F78-063E-4451-8ED7-39760594A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49225">
            <a:off x="9477367" y="1559742"/>
            <a:ext cx="2747873" cy="1416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79662-59AF-41A1-944A-081CC5711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57424">
            <a:off x="9400479" y="4720665"/>
            <a:ext cx="2569779" cy="1301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BF5291-FC63-405B-B47A-6796F17B68A6}"/>
                  </a:ext>
                </a:extLst>
              </p:cNvPr>
              <p:cNvSpPr/>
              <p:nvPr/>
            </p:nvSpPr>
            <p:spPr>
              <a:xfrm>
                <a:off x="4714320" y="5171923"/>
                <a:ext cx="808235" cy="3750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BF5291-FC63-405B-B47A-6796F17B6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20" y="5171923"/>
                <a:ext cx="808235" cy="375039"/>
              </a:xfrm>
              <a:prstGeom prst="rect">
                <a:avLst/>
              </a:prstGeom>
              <a:blipFill>
                <a:blip r:embed="rId9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5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A3A0-FC6B-43F0-A45A-4267B3E6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006"/>
            <a:ext cx="10515600" cy="55359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1.2 Holography: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used to display a fully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>
                <a:hlinkClick r:id="rId2" tooltip="Three-dimensional spa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three-dimensional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image of the subject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E4067-0E0C-4367-AEFA-D1C0C47F3F73}"/>
              </a:ext>
            </a:extLst>
          </p:cNvPr>
          <p:cNvGrpSpPr/>
          <p:nvPr/>
        </p:nvGrpSpPr>
        <p:grpSpPr>
          <a:xfrm>
            <a:off x="4568893" y="301657"/>
            <a:ext cx="7237394" cy="3985034"/>
            <a:chOff x="4568893" y="301657"/>
            <a:chExt cx="7237394" cy="39850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6F8874-2846-4B72-9CD4-C63A3903E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893" y="301657"/>
              <a:ext cx="7237394" cy="39850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277A93-0A35-4BA8-BECB-173A74B6F6BF}"/>
                </a:ext>
              </a:extLst>
            </p:cNvPr>
            <p:cNvSpPr txBox="1"/>
            <p:nvPr/>
          </p:nvSpPr>
          <p:spPr>
            <a:xfrm>
              <a:off x="4930219" y="2625365"/>
              <a:ext cx="93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6A58C1-FD4B-4D46-A530-96011CF5EDA6}"/>
              </a:ext>
            </a:extLst>
          </p:cNvPr>
          <p:cNvGrpSpPr/>
          <p:nvPr/>
        </p:nvGrpSpPr>
        <p:grpSpPr>
          <a:xfrm>
            <a:off x="6281535" y="1434801"/>
            <a:ext cx="4685316" cy="4941905"/>
            <a:chOff x="6640573" y="1587201"/>
            <a:chExt cx="4685316" cy="49419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F262A9-C5F7-4FB7-8674-3AB56A74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573" y="1587201"/>
              <a:ext cx="4685316" cy="49419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C72438-24C8-4233-A1FE-772DC48348D6}"/>
                </a:ext>
              </a:extLst>
            </p:cNvPr>
            <p:cNvSpPr txBox="1"/>
            <p:nvPr/>
          </p:nvSpPr>
          <p:spPr>
            <a:xfrm>
              <a:off x="7284944" y="5459506"/>
              <a:ext cx="5795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5299E-4DCD-4F59-A6A6-E0332667E7F0}"/>
              </a:ext>
            </a:extLst>
          </p:cNvPr>
          <p:cNvSpPr txBox="1"/>
          <p:nvPr/>
        </p:nvSpPr>
        <p:spPr>
          <a:xfrm>
            <a:off x="748553" y="4646040"/>
            <a:ext cx="5029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Computer Generated Hologram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AC0953-F518-441B-9B12-A3051CD822CE}"/>
              </a:ext>
            </a:extLst>
          </p:cNvPr>
          <p:cNvSpPr/>
          <p:nvPr/>
        </p:nvSpPr>
        <p:spPr>
          <a:xfrm>
            <a:off x="8017783" y="3319321"/>
            <a:ext cx="1766047" cy="1741165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0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769</Words>
  <Application>Microsoft Office PowerPoint</Application>
  <PresentationFormat>Widescreen</PresentationFormat>
  <Paragraphs>170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Inherited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Xiaoyu</dc:creator>
  <cp:lastModifiedBy>Jiang Xiaoyu</cp:lastModifiedBy>
  <cp:revision>12</cp:revision>
  <dcterms:created xsi:type="dcterms:W3CDTF">2018-11-12T19:33:58Z</dcterms:created>
  <dcterms:modified xsi:type="dcterms:W3CDTF">2018-11-12T22:19:33Z</dcterms:modified>
</cp:coreProperties>
</file>